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2" r:id="rId19"/>
    <p:sldId id="274"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6" d="100"/>
          <a:sy n="86" d="100"/>
        </p:scale>
        <p:origin x="-67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CF3F71-D9FF-4349-98B6-F7873698930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F3F71-D9FF-4349-98B6-F7873698930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F3F71-D9FF-4349-98B6-F7873698930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CF3F71-D9FF-4349-98B6-F7873698930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CF3F71-D9FF-4349-98B6-F7873698930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CF3F71-D9FF-4349-98B6-F7873698930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CF3F71-D9FF-4349-98B6-F78736989301}" type="datetimeFigureOut">
              <a:rPr lang="en-US" smtClean="0"/>
              <a:pPr/>
              <a:t>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CF3F71-D9FF-4349-98B6-F78736989301}" type="datetimeFigureOut">
              <a:rPr lang="en-US" smtClean="0"/>
              <a:pPr/>
              <a:t>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F3F71-D9FF-4349-98B6-F78736989301}" type="datetimeFigureOut">
              <a:rPr lang="en-US" smtClean="0"/>
              <a:pPr/>
              <a:t>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CF3F71-D9FF-4349-98B6-F7873698930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CF3F71-D9FF-4349-98B6-F7873698930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75162-0815-4FAF-9CBA-D0F430B258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F3F71-D9FF-4349-98B6-F78736989301}" type="datetimeFigureOut">
              <a:rPr lang="en-US" smtClean="0"/>
              <a:pPr/>
              <a:t>1/5/2009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75162-0815-4FAF-9CBA-D0F430B258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71600"/>
            <a:ext cx="6400800" cy="3962400"/>
          </a:xfrm>
        </p:spPr>
        <p:txBody>
          <a:bodyPr>
            <a:normAutofit fontScale="62500" lnSpcReduction="20000"/>
          </a:bodyPr>
          <a:lstStyle/>
          <a:p>
            <a:endParaRPr lang="en-US" sz="1600" dirty="0" smtClean="0">
              <a:solidFill>
                <a:schemeClr val="tx1"/>
              </a:solidFill>
            </a:endParaRPr>
          </a:p>
          <a:p>
            <a:endParaRPr lang="en-US" sz="1600" dirty="0" smtClean="0">
              <a:solidFill>
                <a:schemeClr val="tx1"/>
              </a:solidFill>
            </a:endParaRPr>
          </a:p>
          <a:p>
            <a:pPr algn="l">
              <a:buFont typeface="Arial" pitchFamily="34" charset="0"/>
              <a:buChar char="•"/>
            </a:pPr>
            <a:r>
              <a:rPr lang="en-US" sz="2100" dirty="0" smtClean="0">
                <a:solidFill>
                  <a:schemeClr val="tx1"/>
                </a:solidFill>
              </a:rPr>
              <a:t>The Largest group of European settler towns in the continent were located in southern Africa.  They were mostly planned towns comparable to colonial towns founded in other-mid latitude settlements created during the same time period.</a:t>
            </a:r>
          </a:p>
          <a:p>
            <a:pPr algn="l"/>
            <a:endParaRPr lang="en-US" sz="2100" dirty="0">
              <a:solidFill>
                <a:schemeClr val="tx1"/>
              </a:solidFill>
            </a:endParaRPr>
          </a:p>
          <a:p>
            <a:pPr algn="l">
              <a:buFont typeface="Arial" pitchFamily="34" charset="0"/>
              <a:buChar char="•"/>
            </a:pPr>
            <a:r>
              <a:rPr lang="en-US" sz="2100" dirty="0" smtClean="0">
                <a:solidFill>
                  <a:schemeClr val="tx1"/>
                </a:solidFill>
              </a:rPr>
              <a:t>Cape Town, South Africa will be used to demonstrate the complex evolution of colonialism, segregation, and apartheid on the African City.</a:t>
            </a:r>
          </a:p>
          <a:p>
            <a:pPr algn="l"/>
            <a:endParaRPr lang="en-US" sz="2100" dirty="0">
              <a:solidFill>
                <a:schemeClr val="tx1"/>
              </a:solidFill>
            </a:endParaRPr>
          </a:p>
          <a:p>
            <a:pPr algn="l">
              <a:buFont typeface="Arial" pitchFamily="34" charset="0"/>
              <a:buChar char="•"/>
            </a:pPr>
            <a:r>
              <a:rPr lang="en-US" sz="2100" dirty="0" smtClean="0">
                <a:solidFill>
                  <a:schemeClr val="tx1"/>
                </a:solidFill>
              </a:rPr>
              <a:t>The fort and garden at Cape Town </a:t>
            </a:r>
            <a:r>
              <a:rPr lang="en-US" sz="2100" dirty="0" smtClean="0">
                <a:solidFill>
                  <a:schemeClr val="tx1"/>
                </a:solidFill>
              </a:rPr>
              <a:t>were </a:t>
            </a:r>
            <a:r>
              <a:rPr lang="en-US" sz="2100" dirty="0" smtClean="0">
                <a:solidFill>
                  <a:schemeClr val="tx1"/>
                </a:solidFill>
              </a:rPr>
              <a:t>established in </a:t>
            </a:r>
            <a:r>
              <a:rPr lang="en-US" sz="2100" dirty="0" smtClean="0">
                <a:solidFill>
                  <a:schemeClr val="tx1"/>
                </a:solidFill>
              </a:rPr>
              <a:t>1652. In 1657 </a:t>
            </a:r>
            <a:r>
              <a:rPr lang="en-US" sz="2100" dirty="0" smtClean="0">
                <a:solidFill>
                  <a:schemeClr val="tx1"/>
                </a:solidFill>
              </a:rPr>
              <a:t>the first free settlers were allowed to establish their own houses outside of the fort.  It was established as a restocking point for Dutch ships</a:t>
            </a:r>
          </a:p>
          <a:p>
            <a:pPr algn="l"/>
            <a:endParaRPr lang="en-US" sz="2100" dirty="0" smtClean="0">
              <a:solidFill>
                <a:schemeClr val="tx1"/>
              </a:solidFill>
            </a:endParaRPr>
          </a:p>
          <a:p>
            <a:pPr algn="l">
              <a:buFont typeface="Arial" pitchFamily="34" charset="0"/>
              <a:buChar char="•"/>
            </a:pPr>
            <a:r>
              <a:rPr lang="en-US" sz="2100" dirty="0" smtClean="0">
                <a:solidFill>
                  <a:schemeClr val="tx1"/>
                </a:solidFill>
              </a:rPr>
              <a:t>Plan of Cape Town: grid pattern of small blocks at right angles to the sea and narrow cross-streets.  Trees were planted along the main streets to give the settlement an enclosed urban feel.  </a:t>
            </a:r>
          </a:p>
          <a:p>
            <a:pPr algn="l"/>
            <a:endParaRPr lang="en-US" sz="2100" dirty="0" smtClean="0">
              <a:solidFill>
                <a:schemeClr val="tx1"/>
              </a:solidFill>
            </a:endParaRPr>
          </a:p>
          <a:p>
            <a:pPr algn="l">
              <a:buFont typeface="Arial" pitchFamily="34" charset="0"/>
              <a:buChar char="•"/>
            </a:pPr>
            <a:r>
              <a:rPr lang="en-US" sz="2100" dirty="0" smtClean="0">
                <a:solidFill>
                  <a:schemeClr val="tx1"/>
                </a:solidFill>
              </a:rPr>
              <a:t>The town’s construction was strictly regulated and high density construction was encouraged.  To reduce the risk of a catastrophic fire, thatch and timber were banned at the beginning.   This led to plaster being used to protect walls; therefore, the whitewashed flat roofed Cape variant was common in Cape Town and other southern African towns until 1850.</a:t>
            </a:r>
          </a:p>
        </p:txBody>
      </p:sp>
      <p:sp>
        <p:nvSpPr>
          <p:cNvPr id="5" name="TextBox 4"/>
          <p:cNvSpPr txBox="1"/>
          <p:nvPr/>
        </p:nvSpPr>
        <p:spPr>
          <a:xfrm>
            <a:off x="2057400" y="762000"/>
            <a:ext cx="4343400" cy="954107"/>
          </a:xfrm>
          <a:prstGeom prst="rect">
            <a:avLst/>
          </a:prstGeom>
          <a:noFill/>
        </p:spPr>
        <p:txBody>
          <a:bodyPr wrap="square" rtlCol="0">
            <a:spAutoFit/>
          </a:bodyPr>
          <a:lstStyle/>
          <a:p>
            <a:pPr algn="ctr"/>
            <a:r>
              <a:rPr lang="en-US" sz="2800" dirty="0" smtClean="0"/>
              <a:t>The South African Colonial Town</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layout of the typical South African Town</a:t>
            </a:r>
            <a:endParaRPr lang="en-US" dirty="0"/>
          </a:p>
        </p:txBody>
      </p:sp>
      <p:sp>
        <p:nvSpPr>
          <p:cNvPr id="3" name="Content Placeholder 2"/>
          <p:cNvSpPr>
            <a:spLocks noGrp="1"/>
          </p:cNvSpPr>
          <p:nvPr>
            <p:ph idx="1"/>
          </p:nvPr>
        </p:nvSpPr>
        <p:spPr/>
        <p:txBody>
          <a:bodyPr/>
          <a:lstStyle/>
          <a:p>
            <a:r>
              <a:rPr lang="en-US" dirty="0" smtClean="0"/>
              <a:t>Rigid gridiron pattern with streets intersecting at right angles.</a:t>
            </a:r>
          </a:p>
          <a:p>
            <a:r>
              <a:rPr lang="en-US" dirty="0" smtClean="0"/>
              <a:t>Towns plans revolved around a major structure (church, prison, etc.). </a:t>
            </a:r>
          </a:p>
          <a:p>
            <a:r>
              <a:rPr lang="en-US" dirty="0" smtClean="0"/>
              <a:t>Vistas focuses upon the main building in the town.</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Pre-World War 1 South African Town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Towns prior to WW1 were still small.</a:t>
            </a:r>
          </a:p>
          <a:p>
            <a:r>
              <a:rPr lang="en-US" dirty="0" smtClean="0"/>
              <a:t>In 1911, 1.5 million people lived in 362 towns (667,000 white and 494,000 were black</a:t>
            </a:r>
          </a:p>
          <a:p>
            <a:r>
              <a:rPr lang="en-US" dirty="0" smtClean="0"/>
              <a:t>Half the towns had populations under 1,000</a:t>
            </a:r>
          </a:p>
          <a:p>
            <a:r>
              <a:rPr lang="en-US" dirty="0" smtClean="0"/>
              <a:t>Only 9 % of towns exceeded 5,000 inhabitants.  Most of these larger towns were the result of the mining industry and port cities.</a:t>
            </a:r>
          </a:p>
          <a:p>
            <a:r>
              <a:rPr lang="en-US" dirty="0" smtClean="0"/>
              <a:t>The next 50 years (1911-1966) the urban population increased fivefold.</a:t>
            </a:r>
          </a:p>
          <a:p>
            <a:r>
              <a:rPr lang="en-US" dirty="0" smtClean="0"/>
              <a:t>The port cities experienced the largest increase in population.  This trend follows the Vance Model of mercantilism and created an urban hierarchy in South Africa.</a:t>
            </a:r>
          </a:p>
          <a:p>
            <a:r>
              <a:rPr lang="en-US" dirty="0" smtClean="0"/>
              <a:t>Smaller towns tended to experience population declines or remain stagnant. </a:t>
            </a:r>
          </a:p>
          <a:p>
            <a:pPr>
              <a:buNone/>
            </a:pPr>
            <a:r>
              <a:rPr lang="en-US" dirty="0" smtClean="0">
                <a:sym typeface="Wingdings" pitchFamily="2" charset="2"/>
              </a:rPr>
              <a:t>see the module on the colonial </a:t>
            </a:r>
            <a:r>
              <a:rPr lang="en-US" dirty="0" smtClean="0">
                <a:sym typeface="Wingdings" pitchFamily="2" charset="2"/>
              </a:rPr>
              <a:t>capital </a:t>
            </a:r>
            <a:r>
              <a:rPr lang="en-US" dirty="0" smtClean="0">
                <a:sym typeface="Wingdings" pitchFamily="2" charset="2"/>
              </a:rPr>
              <a:t>for a discussion on African primate cities</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African Town in the post-First World War period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Redevelopment of the central business </a:t>
            </a:r>
            <a:r>
              <a:rPr lang="en-US" dirty="0" smtClean="0"/>
              <a:t>district: </a:t>
            </a:r>
            <a:endParaRPr lang="en-US" dirty="0" smtClean="0"/>
          </a:p>
          <a:p>
            <a:pPr>
              <a:buNone/>
            </a:pPr>
            <a:r>
              <a:rPr lang="en-US" dirty="0" smtClean="0"/>
              <a:t>After </a:t>
            </a:r>
            <a:r>
              <a:rPr lang="en-US" dirty="0" smtClean="0"/>
              <a:t>WW1, Johannesburg took over Cape Town’s role as the financial center of the subcontinent. The city provided an example from which the </a:t>
            </a:r>
            <a:r>
              <a:rPr lang="en-US" dirty="0" smtClean="0"/>
              <a:t>Central Business District </a:t>
            </a:r>
            <a:r>
              <a:rPr lang="en-US" dirty="0" smtClean="0"/>
              <a:t>in cities across South Africa developed. </a:t>
            </a:r>
          </a:p>
          <a:p>
            <a:pPr>
              <a:buNone/>
            </a:pPr>
            <a:r>
              <a:rPr lang="en-US" dirty="0" smtClean="0">
                <a:sym typeface="Wingdings" pitchFamily="2" charset="2"/>
              </a:rPr>
              <a:t></a:t>
            </a:r>
            <a:r>
              <a:rPr lang="en-US" dirty="0" smtClean="0"/>
              <a:t>Main </a:t>
            </a:r>
            <a:r>
              <a:rPr lang="en-US" dirty="0" smtClean="0"/>
              <a:t>urban centers saw the redevelopment of old structures and vertical </a:t>
            </a:r>
            <a:r>
              <a:rPr lang="en-US" dirty="0" smtClean="0"/>
              <a:t>expansion, </a:t>
            </a:r>
            <a:r>
              <a:rPr lang="en-US" dirty="0" smtClean="0"/>
              <a:t>resulting in the construction of high-rise office </a:t>
            </a:r>
            <a:r>
              <a:rPr lang="en-US" dirty="0" smtClean="0"/>
              <a:t>buildings.</a:t>
            </a:r>
            <a:endParaRPr lang="en-US" dirty="0" smtClean="0"/>
          </a:p>
          <a:p>
            <a:pPr>
              <a:buNone/>
            </a:pPr>
            <a:r>
              <a:rPr lang="en-US" dirty="0" smtClean="0">
                <a:sym typeface="Wingdings" pitchFamily="2" charset="2"/>
              </a:rPr>
              <a:t></a:t>
            </a:r>
            <a:r>
              <a:rPr lang="en-US" dirty="0" smtClean="0"/>
              <a:t>Redevelopment </a:t>
            </a:r>
            <a:r>
              <a:rPr lang="en-US" dirty="0" smtClean="0"/>
              <a:t>of the central business district was very selective.  Corporations located their offices in only a few cities.  This process also help simplify the urban hierarchy.  </a:t>
            </a:r>
          </a:p>
          <a:p>
            <a:pPr>
              <a:buNone/>
            </a:pPr>
            <a:r>
              <a:rPr lang="en-US" dirty="0" smtClean="0"/>
              <a:t>The Central Business District have two distinct commercial sectors. </a:t>
            </a:r>
          </a:p>
          <a:p>
            <a:pPr>
              <a:buNone/>
            </a:pPr>
            <a:r>
              <a:rPr lang="en-US" dirty="0" smtClean="0">
                <a:sym typeface="Wingdings" pitchFamily="2" charset="2"/>
              </a:rPr>
              <a:t>one dealt with European trade</a:t>
            </a:r>
          </a:p>
          <a:p>
            <a:pPr>
              <a:buNone/>
            </a:pPr>
            <a:r>
              <a:rPr lang="en-US" dirty="0" smtClean="0">
                <a:sym typeface="Wingdings" pitchFamily="2" charset="2"/>
              </a:rPr>
              <a:t>Another towards African and “</a:t>
            </a:r>
            <a:r>
              <a:rPr lang="en-US" dirty="0" err="1" smtClean="0">
                <a:sym typeface="Wingdings" pitchFamily="2" charset="2"/>
              </a:rPr>
              <a:t>Coloured</a:t>
            </a:r>
            <a:r>
              <a:rPr lang="en-US" dirty="0" smtClean="0">
                <a:sym typeface="Wingdings" pitchFamily="2" charset="2"/>
              </a:rPr>
              <a:t>” trade controlled by Indian traders.  The Indian population formed a cultural enclave within the European parts of many South African towns.</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Sprawl</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Rural to Urban migration and the transport revolution led to an expanded African town.  </a:t>
            </a:r>
          </a:p>
          <a:p>
            <a:pPr>
              <a:buNone/>
            </a:pPr>
            <a:r>
              <a:rPr lang="en-US" dirty="0" smtClean="0">
                <a:sym typeface="Wingdings" pitchFamily="2" charset="2"/>
              </a:rPr>
              <a:t>As mentioned in the discussion of Cape Town, light rail allowed affluent Europeans to move to distant suburbs.</a:t>
            </a:r>
          </a:p>
          <a:p>
            <a:pPr>
              <a:buNone/>
            </a:pPr>
            <a:r>
              <a:rPr lang="en-US" dirty="0" smtClean="0">
                <a:sym typeface="Wingdings" pitchFamily="2" charset="2"/>
              </a:rPr>
              <a:t>farmland along the outskirts of cities became housing estates.</a:t>
            </a:r>
          </a:p>
          <a:p>
            <a:pPr>
              <a:buNone/>
            </a:pPr>
            <a:r>
              <a:rPr lang="en-US" dirty="0" smtClean="0">
                <a:sym typeface="Wingdings" pitchFamily="2" charset="2"/>
              </a:rPr>
              <a:t>Expansion of residential areas due to an increasing European population was accompanied by the increased </a:t>
            </a:r>
            <a:r>
              <a:rPr lang="en-US" dirty="0" smtClean="0">
                <a:sym typeface="Wingdings" pitchFamily="2" charset="2"/>
              </a:rPr>
              <a:t>amount of land </a:t>
            </a:r>
            <a:r>
              <a:rPr lang="en-US" dirty="0" smtClean="0">
                <a:sym typeface="Wingdings" pitchFamily="2" charset="2"/>
              </a:rPr>
              <a:t>needed for manufacturing.</a:t>
            </a:r>
          </a:p>
          <a:p>
            <a:pPr>
              <a:buNone/>
            </a:pPr>
            <a:r>
              <a:rPr lang="en-US" dirty="0" smtClean="0">
                <a:sym typeface="Wingdings" pitchFamily="2" charset="2"/>
              </a:rPr>
              <a:t>Between 1911 and 1960, the manufacturing industry increased its production value from 8.9 million pounds to 525.5 million pounds.  Manufacturing contributed as much to the Gross Domestic Product </a:t>
            </a:r>
            <a:r>
              <a:rPr lang="en-US" dirty="0" smtClean="0">
                <a:sym typeface="Wingdings" pitchFamily="2" charset="2"/>
              </a:rPr>
              <a:t>of </a:t>
            </a:r>
            <a:r>
              <a:rPr lang="en-US" dirty="0" smtClean="0">
                <a:sym typeface="Wingdings" pitchFamily="2" charset="2"/>
              </a:rPr>
              <a:t>South Africa as agriculture and mining combined.</a:t>
            </a:r>
          </a:p>
          <a:p>
            <a:pPr>
              <a:buNone/>
            </a:pPr>
            <a:r>
              <a:rPr lang="en-US" dirty="0" smtClean="0">
                <a:sym typeface="Wingdings" pitchFamily="2" charset="2"/>
              </a:rPr>
              <a:t>The urban population tended to increase greatest where manufacturing was concentrated.</a:t>
            </a: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Shanty towns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urban sprawl led to the establishment of informal settlements constructed out of tin, cardboard and wood.</a:t>
            </a:r>
          </a:p>
          <a:p>
            <a:r>
              <a:rPr lang="en-US" dirty="0" smtClean="0"/>
              <a:t>Government regulation was limited and sporadic.</a:t>
            </a:r>
          </a:p>
          <a:p>
            <a:r>
              <a:rPr lang="en-US" dirty="0" smtClean="0"/>
              <a:t>Located on the outskirts of town</a:t>
            </a:r>
          </a:p>
          <a:p>
            <a:r>
              <a:rPr lang="en-US" dirty="0" smtClean="0"/>
              <a:t>Mostly housed Africans, however, Europeans lived in them temporarily during the depression of the 1930s.</a:t>
            </a:r>
          </a:p>
          <a:p>
            <a:r>
              <a:rPr lang="en-US" dirty="0" smtClean="0"/>
              <a:t>After outbreaks of the bubonic plague in 1904, city governments feared the health hazards of the shantytowns and resorted to removing them and creating isolated state housing units.  In some instances, such as in Johannesburg, the housing facilities were located 20km from the center of the city.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segregated City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Enforced segregation was an attempt to preserve urban resources for only European use.  It was also meant to keep the towns European in nature in the face increasing rural-urban migration.</a:t>
            </a:r>
          </a:p>
          <a:p>
            <a:r>
              <a:rPr lang="en-US" dirty="0" smtClean="0"/>
              <a:t>Urban segregation was enforced under the Natives (Urban Areas) Act of 1923 that preserved the town as a European area with no place for the redundant native. </a:t>
            </a:r>
          </a:p>
          <a:p>
            <a:r>
              <a:rPr lang="en-US" dirty="0" smtClean="0"/>
              <a:t>Shantytowns were demolished and African occupied portions of cities destroyed.  These areas became dormitories with a uniform design.</a:t>
            </a:r>
          </a:p>
          <a:p>
            <a:r>
              <a:rPr lang="en-US" dirty="0" smtClean="0"/>
              <a:t>100,000 units of low cost housing were constructed near Johannesburg.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Segregation against Indians and </a:t>
            </a:r>
            <a:r>
              <a:rPr lang="en-US" dirty="0" err="1" smtClean="0"/>
              <a:t>Coloured</a:t>
            </a:r>
            <a:r>
              <a:rPr lang="en-US" dirty="0" smtClean="0"/>
              <a:t> populations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Indian migration to South Africa increased between 1880-1900</a:t>
            </a:r>
          </a:p>
          <a:p>
            <a:r>
              <a:rPr lang="en-US" dirty="0" smtClean="0"/>
              <a:t>They established trading enterprises that began to compete with European trade</a:t>
            </a:r>
          </a:p>
          <a:p>
            <a:r>
              <a:rPr lang="en-US" dirty="0" smtClean="0"/>
              <a:t>Restrictive measures limited their rights to engage in business and live in areas restricted for only whites.</a:t>
            </a:r>
          </a:p>
          <a:p>
            <a:r>
              <a:rPr lang="en-US" dirty="0" smtClean="0"/>
              <a:t>1943</a:t>
            </a:r>
            <a:r>
              <a:rPr lang="en-US" dirty="0" smtClean="0">
                <a:sym typeface="Wingdings" pitchFamily="2" charset="2"/>
              </a:rPr>
              <a:t>interacial business transactions prevented</a:t>
            </a:r>
          </a:p>
          <a:p>
            <a:r>
              <a:rPr lang="en-US" dirty="0" smtClean="0">
                <a:sym typeface="Wingdings" pitchFamily="2" charset="2"/>
              </a:rPr>
              <a:t>1950Act passed with the intention of removing </a:t>
            </a:r>
            <a:r>
              <a:rPr lang="en-US" dirty="0" err="1" smtClean="0">
                <a:sym typeface="Wingdings" pitchFamily="2" charset="2"/>
              </a:rPr>
              <a:t>indians</a:t>
            </a:r>
            <a:r>
              <a:rPr lang="en-US" dirty="0" smtClean="0">
                <a:sym typeface="Wingdings" pitchFamily="2" charset="2"/>
              </a:rPr>
              <a:t> and other </a:t>
            </a:r>
            <a:r>
              <a:rPr lang="en-US" dirty="0" err="1" smtClean="0">
                <a:sym typeface="Wingdings" pitchFamily="2" charset="2"/>
              </a:rPr>
              <a:t>coloured</a:t>
            </a:r>
            <a:r>
              <a:rPr lang="en-US" dirty="0" smtClean="0">
                <a:sym typeface="Wingdings" pitchFamily="2" charset="2"/>
              </a:rPr>
              <a:t> people from South African towns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Evolution of the South African Colonial City</a:t>
            </a:r>
            <a:endParaRPr lang="en-US" dirty="0"/>
          </a:p>
        </p:txBody>
      </p:sp>
      <p:pic>
        <p:nvPicPr>
          <p:cNvPr id="4" name="Picture 2"/>
          <p:cNvPicPr>
            <a:picLocks noGrp="1" noChangeAspect="1" noChangeArrowheads="1"/>
          </p:cNvPicPr>
          <p:nvPr>
            <p:ph idx="1"/>
          </p:nvPr>
        </p:nvPicPr>
        <p:blipFill>
          <a:blip r:embed="rId2"/>
          <a:srcRect/>
          <a:stretch>
            <a:fillRect/>
          </a:stretch>
        </p:blipFill>
        <p:spPr bwMode="auto">
          <a:xfrm>
            <a:off x="2743200" y="1447800"/>
            <a:ext cx="3464724" cy="5181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emergence of the Apartheid City, a variant of the colonial city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Central Business District was now dominated by Europeans; the Indian presence was largely removed.</a:t>
            </a:r>
          </a:p>
          <a:p>
            <a:r>
              <a:rPr lang="en-US" dirty="0" smtClean="0"/>
              <a:t>Distinct sectors appeared in the city.  The largest sectors were held by Europeans; smaller sectors were inhabited by specific racial groups in the city.</a:t>
            </a:r>
          </a:p>
          <a:p>
            <a:r>
              <a:rPr lang="en-US" dirty="0" smtClean="0"/>
              <a:t>Each racial group was separated by a buffer, small strips of land, or strategically positioned industrial locations.</a:t>
            </a:r>
          </a:p>
          <a:p>
            <a:r>
              <a:rPr lang="en-US" dirty="0" smtClean="0"/>
              <a:t>This city was in stark contrast to the colonial city that exhibited concentric rings with an European center, smallholdings, and squatter towns.   </a:t>
            </a:r>
          </a:p>
          <a:p>
            <a:r>
              <a:rPr lang="en-US" dirty="0" smtClean="0"/>
              <a:t>Tighter state control over the city allowed the apartheid city to emerge.</a:t>
            </a:r>
          </a:p>
          <a:p>
            <a:r>
              <a:rPr lang="en-US" dirty="0" smtClean="0"/>
              <a:t>Although several colonies had restrictive policies pertaining to land ownership, no other colony tried to convert the colonial city to the Apartheid colony, except in South West Africa.</a:t>
            </a:r>
          </a:p>
          <a:p>
            <a:r>
              <a:rPr lang="en-US" dirty="0" smtClean="0"/>
              <a:t>In contrast, the Central Business District in Nairobi, Kenya was dominated by an Asian population.  In 1962, Asians accounted for three-quarters of its population.</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Apartheid City of South Africa</a:t>
            </a:r>
            <a:endParaRPr lang="en-US" dirty="0"/>
          </a:p>
        </p:txBody>
      </p:sp>
      <p:pic>
        <p:nvPicPr>
          <p:cNvPr id="4" name="Picture 2"/>
          <p:cNvPicPr>
            <a:picLocks noGrp="1" noChangeAspect="1" noChangeArrowheads="1"/>
          </p:cNvPicPr>
          <p:nvPr>
            <p:ph idx="1"/>
          </p:nvPr>
        </p:nvPicPr>
        <p:blipFill>
          <a:blip r:embed="rId2"/>
          <a:srcRect/>
          <a:stretch>
            <a:fillRect/>
          </a:stretch>
        </p:blipFill>
        <p:spPr bwMode="auto">
          <a:xfrm>
            <a:off x="3733800" y="1905000"/>
            <a:ext cx="4064189" cy="4697094"/>
          </a:xfrm>
          <a:prstGeom prst="rect">
            <a:avLst/>
          </a:prstGeom>
          <a:noFill/>
          <a:ln w="9525">
            <a:noFill/>
            <a:miter lim="800000"/>
            <a:headEnd/>
            <a:tailEnd/>
          </a:ln>
          <a:effectLst/>
        </p:spPr>
      </p:pic>
      <p:sp>
        <p:nvSpPr>
          <p:cNvPr id="5" name="TextBox 4"/>
          <p:cNvSpPr txBox="1"/>
          <p:nvPr/>
        </p:nvSpPr>
        <p:spPr>
          <a:xfrm>
            <a:off x="228600" y="3505200"/>
            <a:ext cx="3429000" cy="2031325"/>
          </a:xfrm>
          <a:prstGeom prst="rect">
            <a:avLst/>
          </a:prstGeom>
          <a:noFill/>
        </p:spPr>
        <p:txBody>
          <a:bodyPr wrap="square" rtlCol="0">
            <a:spAutoFit/>
          </a:bodyPr>
          <a:lstStyle/>
          <a:p>
            <a:r>
              <a:rPr lang="en-US" dirty="0" smtClean="0"/>
              <a:t>Note the residential segregation that is apparent in Port Elizabeth, 1960</a:t>
            </a:r>
          </a:p>
          <a:p>
            <a:endParaRPr lang="en-US" dirty="0" smtClean="0"/>
          </a:p>
          <a:p>
            <a:r>
              <a:rPr lang="en-US" dirty="0" smtClean="0"/>
              <a:t>The Central Business District is also connected to the main railway.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Cape Town</a:t>
            </a:r>
            <a:endParaRPr lang="en-US" dirty="0"/>
          </a:p>
        </p:txBody>
      </p:sp>
      <p:sp>
        <p:nvSpPr>
          <p:cNvPr id="3" name="Content Placeholder 2"/>
          <p:cNvSpPr>
            <a:spLocks noGrp="1"/>
          </p:cNvSpPr>
          <p:nvPr>
            <p:ph idx="1"/>
          </p:nvPr>
        </p:nvSpPr>
        <p:spPr/>
        <p:txBody>
          <a:bodyPr>
            <a:normAutofit lnSpcReduction="10000"/>
          </a:bodyPr>
          <a:lstStyle/>
          <a:p>
            <a:r>
              <a:rPr lang="en-US" dirty="0" smtClean="0"/>
              <a:t>The administrative, military, commercial, and ecclesiastical capital of southern Africa.</a:t>
            </a:r>
          </a:p>
          <a:p>
            <a:r>
              <a:rPr lang="en-US" dirty="0" smtClean="0"/>
              <a:t>The Town remained comparatively small for 200 years.</a:t>
            </a:r>
          </a:p>
          <a:p>
            <a:pPr>
              <a:buNone/>
            </a:pPr>
            <a:r>
              <a:rPr lang="en-US" dirty="0" smtClean="0">
                <a:sym typeface="Wingdings" pitchFamily="2" charset="2"/>
              </a:rPr>
              <a:t>At the end of the Dutch period in 1806, the population was only 16,400 (6,400 Europeans)</a:t>
            </a:r>
          </a:p>
          <a:p>
            <a:pPr>
              <a:buNone/>
            </a:pPr>
            <a:r>
              <a:rPr lang="en-US" dirty="0" smtClean="0">
                <a:sym typeface="Wingdings" pitchFamily="2" charset="2"/>
              </a:rPr>
              <a:t> </a:t>
            </a:r>
            <a:r>
              <a:rPr lang="en-US" dirty="0" smtClean="0">
                <a:sym typeface="Wingdings" pitchFamily="2" charset="2"/>
              </a:rPr>
              <a:t>Cape Town was only </a:t>
            </a:r>
            <a:r>
              <a:rPr lang="en-US" dirty="0" smtClean="0">
                <a:sym typeface="Wingdings" pitchFamily="2" charset="2"/>
              </a:rPr>
              <a:t>100 ha is size until 1800 because of the control over urban development.</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among colonial cities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extensive layout of the colonial city would never have been possible in Europe</a:t>
            </a:r>
          </a:p>
          <a:p>
            <a:r>
              <a:rPr lang="en-US" dirty="0" smtClean="0"/>
              <a:t>The British and Germans never attempted to create a close urban setting like the Portuguese or French.</a:t>
            </a:r>
          </a:p>
          <a:p>
            <a:r>
              <a:rPr lang="en-US" dirty="0" smtClean="0"/>
              <a:t>The dominance of the government can be observed by the extensive parks, experimental farms, racecourses, police and army camps, gold courses and polo grounds created for colonial officials and their families.  These facilities were commonly positioned near the centre of the city. </a:t>
            </a:r>
          </a:p>
          <a:p>
            <a:r>
              <a:rPr lang="en-US" dirty="0" smtClean="0"/>
              <a:t>The positing of these locations is a testament to the priorities of colonial society.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Based on Trade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Town exhibited functional zoning</a:t>
            </a:r>
          </a:p>
          <a:p>
            <a:r>
              <a:rPr lang="en-US" dirty="0" smtClean="0"/>
              <a:t>Trade was the primary reason why the town was founded; therefore, there were a series of warehouses, stores, and hotels built nearby the beach and pier (a harbor was not constructed until the 1860s). </a:t>
            </a:r>
          </a:p>
          <a:p>
            <a:r>
              <a:rPr lang="en-US" dirty="0" smtClean="0"/>
              <a:t>Governance </a:t>
            </a:r>
            <a:r>
              <a:rPr lang="en-US" dirty="0" smtClean="0"/>
              <a:t>was also important to </a:t>
            </a:r>
            <a:r>
              <a:rPr lang="en-US" dirty="0" smtClean="0"/>
              <a:t>the town. This function </a:t>
            </a:r>
            <a:r>
              <a:rPr lang="en-US" dirty="0" smtClean="0"/>
              <a:t>was carried out in the castle until the fortification became too cramped.</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Urban sprawl and the development of infrastructure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Industry and trade expansion led to a rapid increase in population.</a:t>
            </a:r>
          </a:p>
          <a:p>
            <a:pPr>
              <a:buNone/>
            </a:pPr>
            <a:r>
              <a:rPr lang="en-US" dirty="0" smtClean="0">
                <a:sym typeface="Wingdings" pitchFamily="2" charset="2"/>
              </a:rPr>
              <a:t>1904-179,000 (107,000 were Europeans)</a:t>
            </a:r>
          </a:p>
          <a:p>
            <a:pPr>
              <a:buNone/>
            </a:pPr>
            <a:r>
              <a:rPr lang="en-US" dirty="0" smtClean="0">
                <a:sym typeface="Wingdings" pitchFamily="2" charset="2"/>
              </a:rPr>
              <a:t>The construction of docks and the railway greatly changed the city in 1860. </a:t>
            </a:r>
          </a:p>
          <a:p>
            <a:pPr>
              <a:buFont typeface="Wingdings"/>
              <a:buChar char="à"/>
            </a:pPr>
            <a:r>
              <a:rPr lang="en-US" dirty="0" smtClean="0">
                <a:sym typeface="Wingdings" pitchFamily="2" charset="2"/>
              </a:rPr>
              <a:t>The docks and related facilities (including sheds for cold storage and coal facilities) would allow Cape Town to remain a major port on the trade routes of the world.</a:t>
            </a:r>
          </a:p>
          <a:p>
            <a:pPr>
              <a:buFont typeface="Wingdings"/>
              <a:buChar char="à"/>
            </a:pPr>
            <a:r>
              <a:rPr lang="en-US" dirty="0" smtClean="0">
                <a:sym typeface="Wingdings" pitchFamily="2" charset="2"/>
              </a:rPr>
              <a:t>The railway provided cheaper transportation to and from the docks.</a:t>
            </a:r>
          </a:p>
          <a:p>
            <a:pPr>
              <a:buFont typeface="Wingdings"/>
              <a:buChar char="à"/>
            </a:pPr>
            <a:r>
              <a:rPr lang="en-US" dirty="0" smtClean="0">
                <a:sym typeface="Wingdings" pitchFamily="2" charset="2"/>
              </a:rPr>
              <a:t> In the </a:t>
            </a:r>
            <a:r>
              <a:rPr lang="en-US" dirty="0" smtClean="0">
                <a:sym typeface="Wingdings" pitchFamily="2" charset="2"/>
              </a:rPr>
              <a:t>city, </a:t>
            </a:r>
            <a:r>
              <a:rPr lang="en-US" dirty="0" smtClean="0">
                <a:sym typeface="Wingdings" pitchFamily="2" charset="2"/>
              </a:rPr>
              <a:t>trams and a suburban railway line helped create residential </a:t>
            </a:r>
            <a:r>
              <a:rPr lang="en-US" dirty="0" smtClean="0">
                <a:sym typeface="Wingdings" pitchFamily="2" charset="2"/>
              </a:rPr>
              <a:t>sprawl.</a:t>
            </a:r>
            <a:endParaRPr lang="en-US" dirty="0" smtClean="0">
              <a:sym typeface="Wingdings" pitchFamily="2" charset="2"/>
            </a:endParaRPr>
          </a:p>
          <a:p>
            <a:pPr>
              <a:buFont typeface="Wingdings"/>
              <a:buChar char="à"/>
            </a:pPr>
            <a:endParaRPr lang="en-US" dirty="0" smtClean="0">
              <a:sym typeface="Wingdings" pitchFamily="2" charset="2"/>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a central business district</a:t>
            </a:r>
            <a:endParaRPr lang="en-US" dirty="0"/>
          </a:p>
        </p:txBody>
      </p:sp>
      <p:sp>
        <p:nvSpPr>
          <p:cNvPr id="3" name="Content Placeholder 2"/>
          <p:cNvSpPr>
            <a:spLocks noGrp="1"/>
          </p:cNvSpPr>
          <p:nvPr>
            <p:ph idx="1"/>
          </p:nvPr>
        </p:nvSpPr>
        <p:spPr/>
        <p:txBody>
          <a:bodyPr>
            <a:normAutofit lnSpcReduction="10000"/>
          </a:bodyPr>
          <a:lstStyle/>
          <a:p>
            <a:r>
              <a:rPr lang="en-US" dirty="0" smtClean="0"/>
              <a:t>By 1910, Cape Town was a modern city.</a:t>
            </a:r>
          </a:p>
          <a:p>
            <a:r>
              <a:rPr lang="en-US" dirty="0" smtClean="0"/>
              <a:t>The core was no longer residential as a number of business streets replaced trees and gardens.  </a:t>
            </a:r>
          </a:p>
          <a:p>
            <a:r>
              <a:rPr lang="en-US" dirty="0" smtClean="0"/>
              <a:t>Major banks attempted to create prestigious buildings</a:t>
            </a:r>
          </a:p>
          <a:p>
            <a:r>
              <a:rPr lang="en-US" dirty="0" smtClean="0"/>
              <a:t>The offices and shops now reflected British Imperial architecture rather than the earlier Cape-Dutch style.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trends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constraints of the earlier town planning were broken as construction of a mixed landscape of houses, shops, schools, churches, and factories began to dominate the townscape after 1900.</a:t>
            </a:r>
          </a:p>
          <a:p>
            <a:r>
              <a:rPr lang="en-US" dirty="0" smtClean="0"/>
              <a:t>Higher elevations (upper mountain slopes) possessed large plots and contained vistas and exotic houses. </a:t>
            </a:r>
          </a:p>
          <a:p>
            <a:r>
              <a:rPr lang="en-US" dirty="0" smtClean="0"/>
              <a:t>Lower elevations (Cape Flats) exhibited single-story terraces.</a:t>
            </a:r>
          </a:p>
          <a:p>
            <a:r>
              <a:rPr lang="en-US" dirty="0" smtClean="0"/>
              <a:t>Racial segregation became apparent as non-European groups had very low socio-economic status.</a:t>
            </a:r>
          </a:p>
          <a:p>
            <a:r>
              <a:rPr lang="en-US" dirty="0" smtClean="0"/>
              <a:t>Non-European groups were concentrated in the poorer parts of town.  Especially near the industrial areas.</a:t>
            </a:r>
          </a:p>
          <a:p>
            <a:r>
              <a:rPr lang="en-US" dirty="0" smtClean="0"/>
              <a:t>Legislative segregation was not enforced until the 1890s; however, the first separate location for Africans, </a:t>
            </a:r>
            <a:r>
              <a:rPr lang="en-US" dirty="0" err="1" smtClean="0"/>
              <a:t>Ndabeni</a:t>
            </a:r>
            <a:r>
              <a:rPr lang="en-US" dirty="0" smtClean="0"/>
              <a:t>, was created in 1901 on the Cape Flats, 8 km from the center of the city.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creation of towns in South Africa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South Africa, unlike North Africa,  did not possess many pre-colonial towns. </a:t>
            </a:r>
          </a:p>
          <a:p>
            <a:r>
              <a:rPr lang="en-US" dirty="0" smtClean="0"/>
              <a:t>European powers were able to select the site where a new town was to be established.</a:t>
            </a:r>
          </a:p>
          <a:p>
            <a:r>
              <a:rPr lang="en-US" dirty="0" smtClean="0"/>
              <a:t>Over 600 towns were established in South Africa during the colonial period.</a:t>
            </a:r>
          </a:p>
          <a:p>
            <a:r>
              <a:rPr lang="en-US" dirty="0" smtClean="0"/>
              <a:t>These towns were established for administrative, commercial, ecclesiastical and industrial purposes.</a:t>
            </a:r>
          </a:p>
          <a:p>
            <a:r>
              <a:rPr lang="en-US" dirty="0" smtClean="0"/>
              <a:t>The towns included permanent settlers that carried out the above mentioned purposes over a significant indigenous population.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 hoc foundation of towns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 new town was established when it was perceived that a new town was needed.</a:t>
            </a:r>
          </a:p>
          <a:p>
            <a:pPr>
              <a:buNone/>
            </a:pPr>
            <a:r>
              <a:rPr lang="en-US" dirty="0" smtClean="0"/>
              <a:t> </a:t>
            </a:r>
            <a:r>
              <a:rPr lang="en-US" dirty="0" smtClean="0">
                <a:sym typeface="Wingdings" pitchFamily="2" charset="2"/>
              </a:rPr>
              <a:t>the state, church, or private individual attempted to layout a town.</a:t>
            </a:r>
          </a:p>
          <a:p>
            <a:pPr>
              <a:buNone/>
            </a:pPr>
            <a:r>
              <a:rPr lang="en-US" dirty="0" smtClean="0">
                <a:sym typeface="Wingdings" pitchFamily="2" charset="2"/>
              </a:rPr>
              <a:t>Most towns were established as a result of the European colonization of new areas and the development of the economy and the growth of population within existing areas. </a:t>
            </a:r>
          </a:p>
          <a:p>
            <a:pPr>
              <a:buNone/>
            </a:pPr>
            <a:r>
              <a:rPr lang="en-US" dirty="0" smtClean="0">
                <a:sym typeface="Wingdings" pitchFamily="2" charset="2"/>
              </a:rPr>
              <a:t>Little regulation over the establishment of new towns existed.</a:t>
            </a:r>
          </a:p>
          <a:p>
            <a:pPr>
              <a:buNone/>
            </a:pPr>
            <a:r>
              <a:rPr lang="en-US" dirty="0" smtClean="0">
                <a:sym typeface="Wingdings" pitchFamily="2" charset="2"/>
              </a:rPr>
              <a:t>This led to creation of excessive town foundation and the competition between towns.</a:t>
            </a:r>
          </a:p>
          <a:p>
            <a:r>
              <a:rPr lang="en-US" dirty="0" smtClean="0">
                <a:sym typeface="Wingdings" pitchFamily="2" charset="2"/>
              </a:rPr>
              <a:t>Competition among towns led to the simplification of the urban hierarchy </a:t>
            </a:r>
          </a:p>
          <a:p>
            <a:pPr>
              <a:buNone/>
            </a:pPr>
            <a:r>
              <a:rPr lang="en-US" dirty="0" smtClean="0">
                <a:sym typeface="Wingdings" pitchFamily="2" charset="2"/>
              </a:rPr>
              <a:t>some towns shrank after initial period of growth as their key functions were taken over by another town.  </a:t>
            </a:r>
          </a:p>
          <a:p>
            <a:pPr>
              <a:buNone/>
            </a:pPr>
            <a:r>
              <a:rPr lang="en-US" dirty="0" smtClean="0">
                <a:sym typeface="Wingdings" pitchFamily="2" charset="2"/>
              </a:rPr>
              <a:t>For instance, </a:t>
            </a:r>
            <a:r>
              <a:rPr lang="en-US" dirty="0" err="1" smtClean="0">
                <a:sym typeface="Wingdings" pitchFamily="2" charset="2"/>
              </a:rPr>
              <a:t>Weenen</a:t>
            </a:r>
            <a:r>
              <a:rPr lang="en-US" dirty="0" smtClean="0">
                <a:sym typeface="Wingdings" pitchFamily="2" charset="2"/>
              </a:rPr>
              <a:t> was replaced by </a:t>
            </a:r>
            <a:r>
              <a:rPr lang="en-US" dirty="0" err="1" smtClean="0">
                <a:sym typeface="Wingdings" pitchFamily="2" charset="2"/>
              </a:rPr>
              <a:t>Estcourt</a:t>
            </a:r>
            <a:r>
              <a:rPr lang="en-US" dirty="0" smtClean="0">
                <a:sym typeface="Wingdings" pitchFamily="2" charset="2"/>
              </a:rPr>
              <a:t> except for basic services.  </a:t>
            </a:r>
            <a:r>
              <a:rPr lang="en-US" dirty="0" err="1" smtClean="0">
                <a:sym typeface="Wingdings" pitchFamily="2" charset="2"/>
              </a:rPr>
              <a:t>Harrismith</a:t>
            </a:r>
            <a:r>
              <a:rPr lang="en-US" dirty="0" smtClean="0">
                <a:sym typeface="Wingdings" pitchFamily="2" charset="2"/>
              </a:rPr>
              <a:t> was physically moved to another location because the original location of the town was not sufficient.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early South African town</a:t>
            </a:r>
            <a:endParaRPr lang="en-US" dirty="0"/>
          </a:p>
        </p:txBody>
      </p:sp>
      <p:sp>
        <p:nvSpPr>
          <p:cNvPr id="3" name="Content Placeholder 2"/>
          <p:cNvSpPr>
            <a:spLocks noGrp="1"/>
          </p:cNvSpPr>
          <p:nvPr>
            <p:ph idx="1"/>
          </p:nvPr>
        </p:nvSpPr>
        <p:spPr/>
        <p:txBody>
          <a:bodyPr>
            <a:normAutofit fontScale="92500"/>
          </a:bodyPr>
          <a:lstStyle/>
          <a:p>
            <a:r>
              <a:rPr lang="en-US" dirty="0" smtClean="0"/>
              <a:t>The majority of towns were established to serve rural communities, this was before the integration of an industrial economy in southern </a:t>
            </a:r>
            <a:r>
              <a:rPr lang="en-US" dirty="0" smtClean="0"/>
              <a:t>Africa.</a:t>
            </a:r>
            <a:endParaRPr lang="en-US" dirty="0" smtClean="0"/>
          </a:p>
          <a:p>
            <a:r>
              <a:rPr lang="en-US" dirty="0" smtClean="0"/>
              <a:t>Towns offered substantial plots to allow for the cultivation of crops and the grazing of livestock.</a:t>
            </a:r>
          </a:p>
          <a:p>
            <a:r>
              <a:rPr lang="en-US" dirty="0" smtClean="0"/>
              <a:t>These towns had to be self-sufficient prior to the transport revolution in the late 19</a:t>
            </a:r>
            <a:r>
              <a:rPr lang="en-US" baseline="30000" dirty="0" smtClean="0"/>
              <a:t>th</a:t>
            </a:r>
            <a:r>
              <a:rPr lang="en-US" dirty="0" smtClean="0"/>
              <a:t> and early 20</a:t>
            </a:r>
            <a:r>
              <a:rPr lang="en-US" baseline="30000" dirty="0" smtClean="0"/>
              <a:t>th</a:t>
            </a:r>
            <a:r>
              <a:rPr lang="en-US" dirty="0" smtClean="0"/>
              <a:t> centuries.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TotalTime>
  <Words>1959</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Early Cape Town</vt:lpstr>
      <vt:lpstr>Based on Trade</vt:lpstr>
      <vt:lpstr>Urban sprawl and the development of infrastructure </vt:lpstr>
      <vt:lpstr>Development of a central business district</vt:lpstr>
      <vt:lpstr>Residential trends</vt:lpstr>
      <vt:lpstr>The creation of towns in South Africa</vt:lpstr>
      <vt:lpstr>The ad hoc foundation of towns</vt:lpstr>
      <vt:lpstr>The early South African town</vt:lpstr>
      <vt:lpstr>The layout of the typical South African Town</vt:lpstr>
      <vt:lpstr>Pre-World War 1 South African Town</vt:lpstr>
      <vt:lpstr>The African Town in the post-First World War period</vt:lpstr>
      <vt:lpstr>Urban Sprawl</vt:lpstr>
      <vt:lpstr>Shanty towns </vt:lpstr>
      <vt:lpstr>The segregated City</vt:lpstr>
      <vt:lpstr>Segregation against Indians and Coloured populations</vt:lpstr>
      <vt:lpstr>The Evolution of the South African Colonial City</vt:lpstr>
      <vt:lpstr>The emergence of the Apartheid City, a variant of the colonial city</vt:lpstr>
      <vt:lpstr>The Apartheid City of South Africa</vt:lpstr>
      <vt:lpstr>Differences among colonial cities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Beck</dc:creator>
  <cp:lastModifiedBy>Eric Beck</cp:lastModifiedBy>
  <cp:revision>45</cp:revision>
  <dcterms:created xsi:type="dcterms:W3CDTF">2008-12-30T21:14:56Z</dcterms:created>
  <dcterms:modified xsi:type="dcterms:W3CDTF">2009-01-05T18:02:23Z</dcterms:modified>
</cp:coreProperties>
</file>